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a4be1c8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a4be1c8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a4be1c8a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a4be1c8a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a4be1c8a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a4be1c8a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a4be1c8a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a4be1c8a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a4be1c8a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a4be1c8a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a4be1c8a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a4be1c8a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a4be1c8a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a4be1c8a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a4be1c8a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a4be1c8a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a4be1c8a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a4be1c8a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a4be1c8a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a4be1c8a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a4be1c8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a4be1c8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a4be1c8a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a4be1c8a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a4be1c8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a4be1c8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a4be1c8a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a4be1c8a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4be1c8a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a4be1c8a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a4be1c8a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a4be1c8a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a4be1c8a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a4be1c8a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a4be1c8a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a4be1c8a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issip.org/wp-content/uploads/2024/08/ISSIP-Handbook-2024-Edition.pdf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issip.org/newsletter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issip.org/membership/" TargetMode="External"/><Relationship Id="rId4" Type="http://schemas.openxmlformats.org/officeDocument/2006/relationships/hyperlink" Target="https://www.linkedin.com/company/international-society-of-service-innovation-professionals-issip-/" TargetMode="External"/><Relationship Id="rId5" Type="http://schemas.openxmlformats.org/officeDocument/2006/relationships/hyperlink" Target="https://www.youtube.com/@ISSIPorg" TargetMode="External"/><Relationship Id="rId6" Type="http://schemas.openxmlformats.org/officeDocument/2006/relationships/hyperlink" Target="https://www.slideshare.net/issip" TargetMode="External"/><Relationship Id="rId7" Type="http://schemas.openxmlformats.org/officeDocument/2006/relationships/hyperlink" Target="https://issip.org/2024/09/10/increase-your-impact-issip-is-now-an-approved-benevity-cause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forms/d/1lxUQ6l2AdlIWcsJw2qLOHqs_RXv5qm0qdanzvTzfdOY/edit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forms/d/1eJwXx9kMPMAFwejoZjf0PNZf71utJp2X6x5Zyqz4HOA/edit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journals.sagepub.com/doi/10.1177/1094670524131121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ifsd.hamburg/CERTIFICATE-SDA-PROFESSIONAL-ON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146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5110">
                <a:solidFill>
                  <a:schemeClr val="lt1"/>
                </a:solidFill>
                <a:highlight>
                  <a:srgbClr val="3C78D8"/>
                </a:highlight>
              </a:rPr>
              <a:t>ISSIP Onboarding Course</a:t>
            </a:r>
            <a:endParaRPr b="1" sz="5110">
              <a:solidFill>
                <a:schemeClr val="lt1"/>
              </a:solidFill>
              <a:highlight>
                <a:srgbClr val="3C78D8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410">
                <a:solidFill>
                  <a:schemeClr val="lt1"/>
                </a:solidFill>
                <a:highlight>
                  <a:srgbClr val="3C78D8"/>
                </a:highlight>
              </a:rPr>
              <a:t>Professor-Led Course</a:t>
            </a:r>
            <a:endParaRPr b="1" sz="4410">
              <a:solidFill>
                <a:schemeClr val="lt1"/>
              </a:solidFill>
              <a:highlight>
                <a:srgbClr val="3C78D8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71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71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171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6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52726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896600" y="3169000"/>
            <a:ext cx="53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T-Shaped Professionals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Depth + Breadth = Strong Teams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Depth = Specialization in one area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Breadth = Ability to collaborate across roles and disciplines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Grow across 6 dimensions: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Tech · Industry · Culture · Discipline · Practice · Mindset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T-shaped people learn fast, connect ideas, and drive innovation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💬 </a:t>
            </a:r>
            <a:r>
              <a:rPr b="1" lang="en" sz="1400">
                <a:solidFill>
                  <a:schemeClr val="dk1"/>
                </a:solidFill>
              </a:rPr>
              <a:t>Reflection Prompt</a:t>
            </a:r>
            <a:r>
              <a:rPr lang="en" sz="1400">
                <a:solidFill>
                  <a:schemeClr val="dk1"/>
                </a:solidFill>
              </a:rPr>
              <a:t>: Name one skill you’re strong in and one you want to grow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SECTION B: ISSIP as an Organization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410425" y="859750"/>
            <a:ext cx="85206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Learning Objectives: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55000" y="1233900"/>
            <a:ext cx="48120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Summarize ISSIP’s mission, nonprofit status, and value-driven culture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Locate and explain the Code of Conduct, Annual Calendar, and Bylaws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Identify ISSIP’s Programs and Communities of Practice and how they function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Understand the Constellation of Platforms used for global engagement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Register at ISSIP.org, sign up for the newsletter, and navigate key engagement points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Explore how ISSIP promotes conferences, publications, and volunteer-led content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Link to ISSIP company handbook for context and elaboration of each of these objectives: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https://issip.org/wp-content/uploads/2024/08/ISSIP-Handbook-2024-Edition.pdf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23" name="Google Shape;123;p23" title="Screenshot 2025-04-11 at 6.20.4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700" y="1297500"/>
            <a:ext cx="4130327" cy="27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ISSIP?</a:t>
            </a:r>
            <a:endParaRPr b="1"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ISSIP</a:t>
            </a:r>
            <a:r>
              <a:rPr lang="en" sz="1400">
                <a:solidFill>
                  <a:schemeClr val="dk1"/>
                </a:solidFill>
              </a:rPr>
              <a:t> = International Society of Service Innovation Professionals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A global community of professionals, researchers, and students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Mission</a:t>
            </a:r>
            <a:r>
              <a:rPr lang="en" sz="1400">
                <a:solidFill>
                  <a:schemeClr val="dk1"/>
                </a:solidFill>
              </a:rPr>
              <a:t>: Advance service innovation for a smarter, more sustainable world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Focus on improving lives through responsible innovation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Nonprofit &amp; volunteer-led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Programs are shaped by members — not corporations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Elements of ISSIP</a:t>
            </a:r>
            <a:endParaRPr b="1"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Code of Conduct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→ Built on respect, contribution, and integrity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→ Encourages open collaboration and inclusive participation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Annual Calendar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→ ISSIP runs events, newsletters, awards, and meetings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→ Opportunities to connect, share work, and stay informed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Bylaws &amp; Nonprofit Mission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→ ISSIP is transparent, inclusive, and member-driven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→ Everyone has a voice — students can lead and grow here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5054675" y="1826375"/>
            <a:ext cx="3524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💬 Reflection Prompt: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Why do you think having a Code of Conduct is important in an open, global innovation community?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ISSIP Programs and Platforms</a:t>
            </a:r>
            <a:endParaRPr b="1"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Communities of Practice (CoPs)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Volunteer-led teams around topics like AI, service design, education, and more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Great entry point for students to get involved and lead projects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Shared Goals of Every Program: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Share knowledge across fields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Gain recognition for contributions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Grow your network with global professionals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SECTION C: Participation Opportunities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80800" y="945150"/>
            <a:ext cx="85206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Learning Objectives: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/>
        </p:nvSpPr>
        <p:spPr>
          <a:xfrm>
            <a:off x="207325" y="1428675"/>
            <a:ext cx="4132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Explain the Give-Get-Grow participation model and how it drives ISSIP’s culture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Identify opportunities to engage through newsletters, elections, and awards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Follow and engage with ISSIP on LinkedIn, YouTube, and Slideshare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Find and connect with ISSIP Ambassadors to grow their professional network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Learn how to track contributions through Benevity or support ISSIP financially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0" name="Google Shape;150;p27" title="Screenshot 2025-04-11 at 6.29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800" y="1070350"/>
            <a:ext cx="3912799" cy="37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Culture of Give-Get-Grow</a:t>
            </a:r>
            <a:endParaRPr b="1"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073500"/>
            <a:ext cx="5858400" cy="3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749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400">
                <a:solidFill>
                  <a:schemeClr val="dk1"/>
                </a:solidFill>
              </a:rPr>
              <a:t>Give: Time, knowledge, encouragement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Share your skills and ideas — even as a student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Helping others builds confidence and trust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400">
                <a:solidFill>
                  <a:schemeClr val="dk1"/>
                </a:solidFill>
              </a:rPr>
              <a:t>Get: Recognition, mentorship, collaboration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Your contributions are valued and visible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ISSIP members often spotlight student work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400">
                <a:solidFill>
                  <a:schemeClr val="dk1"/>
                </a:solidFill>
              </a:rPr>
              <a:t>Grow: Network, skillset, career impact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Build real-world experience through volunteer projects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Gain access to global professionals and leaders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✅ Keep ISSIP informal, personal, and people-first — this is a community, not a corporation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5074400" y="1806625"/>
            <a:ext cx="3267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💬 Reflection Prompt: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What’s one way you could “Give” in a student or professional setting right now?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Ways to Get Involved</a:t>
            </a:r>
            <a:endParaRPr b="1"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90700" y="1017725"/>
            <a:ext cx="8520600" cy="3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749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400">
                <a:solidFill>
                  <a:schemeClr val="dk1"/>
                </a:solidFill>
              </a:rPr>
              <a:t>Subscribe to ISSIP’s Monthly Newsletter: </a:t>
            </a:r>
            <a:r>
              <a:rPr b="1" lang="en" sz="1400" u="sng">
                <a:solidFill>
                  <a:schemeClr val="hlink"/>
                </a:solidFill>
                <a:hlinkClick r:id="rId3"/>
              </a:rPr>
              <a:t>https://issip.org/newsletters/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Stay updated on events, awards, and thought leadership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400">
                <a:solidFill>
                  <a:schemeClr val="dk1"/>
                </a:solidFill>
              </a:rPr>
              <a:t>Participate in VP Elections (Nominate + Vote)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Help shape the direction of ISSIP’s future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Students can nominate and be nominated!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400">
                <a:solidFill>
                  <a:schemeClr val="dk1"/>
                </a:solidFill>
              </a:rPr>
              <a:t>Earn Recognition Through ISSIP Awards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Celebrate innovation, leadership, and contributions to service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29749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400">
                <a:solidFill>
                  <a:schemeClr val="dk1"/>
                </a:solidFill>
              </a:rPr>
              <a:t>Contribute Your Voice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Write a blog post, join a panel, or present your work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No experience needed — just curiosity and willingness to share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12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Follow ISSIP Everywhere</a:t>
            </a:r>
            <a:endParaRPr b="1"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642575"/>
            <a:ext cx="8520600" cy="4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000">
                <a:solidFill>
                  <a:schemeClr val="dk1"/>
                </a:solidFill>
              </a:rPr>
              <a:t>✅</a:t>
            </a:r>
            <a:r>
              <a:rPr b="1" lang="en" sz="1000">
                <a:solidFill>
                  <a:schemeClr val="dk1"/>
                </a:solidFill>
              </a:rPr>
              <a:t>Register at issip.org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000" u="sng">
                <a:solidFill>
                  <a:schemeClr val="hlink"/>
                </a:solidFill>
                <a:hlinkClick r:id="rId3"/>
              </a:rPr>
              <a:t>https://issip.org/membership/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000">
                <a:solidFill>
                  <a:schemeClr val="dk1"/>
                </a:solidFill>
              </a:rPr>
              <a:t>✅ LinkedIn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000" u="sng">
                <a:solidFill>
                  <a:schemeClr val="hlink"/>
                </a:solidFill>
                <a:hlinkClick r:id="rId4"/>
              </a:rPr>
              <a:t>https://www.linkedin.com/company/international-society-of-service-innovation-professionals-issip-/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000">
                <a:solidFill>
                  <a:schemeClr val="dk1"/>
                </a:solidFill>
              </a:rPr>
              <a:t>✅ Subscribe on YouTube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000" u="sng">
                <a:solidFill>
                  <a:schemeClr val="hlink"/>
                </a:solidFill>
                <a:hlinkClick r:id="rId5"/>
              </a:rPr>
              <a:t>https://www.youtube.com/@ISSIPorg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000">
                <a:solidFill>
                  <a:schemeClr val="dk1"/>
                </a:solidFill>
              </a:rPr>
              <a:t>✅ Follow on Slideshare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000" u="sng">
                <a:solidFill>
                  <a:schemeClr val="hlink"/>
                </a:solidFill>
                <a:hlinkClick r:id="rId6"/>
              </a:rPr>
              <a:t>https://www.slideshare.net/issip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000">
                <a:solidFill>
                  <a:schemeClr val="dk1"/>
                </a:solidFill>
              </a:rPr>
              <a:t>✅ Volunteer through Benevity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000" u="sng">
                <a:solidFill>
                  <a:schemeClr val="hlink"/>
                </a:solidFill>
                <a:hlinkClick r:id="rId7"/>
              </a:rPr>
              <a:t>https://issip.org/2024/09/10/increase-your-impact-issip-is-now-an-approved-benevity-cause/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After the Course</a:t>
            </a:r>
            <a:endParaRPr b="1"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Click the link or scan the QR code on your mobile device to complete the Post-Test after completing the course: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Click here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Reflect on what resonated most with you</a:t>
            </a:r>
            <a:endParaRPr/>
          </a:p>
        </p:txBody>
      </p:sp>
      <p:pic>
        <p:nvPicPr>
          <p:cNvPr id="176" name="Google Shape;176;p31" title="Screenshot 2025-04-16 at 12.32.2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476" y="1886525"/>
            <a:ext cx="2199049" cy="20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Exclamation mark.png - Wikimedia Commons" id="177" name="Google Shape;1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449" y="3721875"/>
            <a:ext cx="688600" cy="9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Before We Begin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Before starting the course, click the link or scan the QR code on your mobile device, and complete the Pre-test: </a:t>
            </a:r>
            <a:r>
              <a:rPr lang="en" u="sng">
                <a:solidFill>
                  <a:schemeClr val="hlink"/>
                </a:solidFill>
                <a:hlinkClick r:id="rId3"/>
              </a:rPr>
              <a:t>Click 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 title="Screenshot 2025-04-16 at 12.30.2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680" y="1993124"/>
            <a:ext cx="2570649" cy="24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Section A: Service in the AI Era 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935275"/>
            <a:ext cx="85206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Learning Objectives: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70925" y="1421625"/>
            <a:ext cx="5404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Define service in a modern context and explain the Give-Get-Grow principle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Evaluate innovations through the four guiding questions of service innovation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Identify the role of AI, digital platforms, and tech in amplifying service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Distinguish between service practice and service research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Understand how education transmits service knowledge across disciplines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Describe Service Science and its role in studying evolving service systems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Compare Goods-Dominant Logic and Service-Dominant Logic (S-D Logic)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Understand the concept of Service-Dominant Architecture (SDA)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Describe T-shaped professionals and their relevance to innovation and lifelong learning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71" name="Google Shape;71;p15" title="Screenshot 2025-04-11 at 6.06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450" y="935275"/>
            <a:ext cx="3071050" cy="359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Service is Central</a:t>
            </a:r>
            <a:endParaRPr b="1"/>
          </a:p>
        </p:txBody>
      </p:sp>
      <p:sp>
        <p:nvSpPr>
          <p:cNvPr id="77" name="Google Shape;77;p16"/>
          <p:cNvSpPr txBox="1"/>
          <p:nvPr/>
        </p:nvSpPr>
        <p:spPr>
          <a:xfrm>
            <a:off x="5834575" y="1243925"/>
            <a:ext cx="332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66550" y="1017725"/>
            <a:ext cx="71181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🔹 “Service is the application of resources for the benefit of another.”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→ This includes knowledge, time, skills, technology, or emotional support.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→ It’s not limited to jobs or customer service — it happens every time we help others.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🔹 Becoming better at helping others = personal + professional growth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→ In school: helping classmates builds leadership and collaboration skills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→ At work: service leads to better teamwork, communication, and trust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→ In life: service deepens empathy and expands your network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🔹 All systems engage in service: people, businesses, nations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→ A person helping a friend = service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→ A business improving user experience = service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→ A government launching a public health campaign = service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→ Service systems interact and evolve constantly — that’s what makes it a field of study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💬 Exercise Prompt: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List 3 ways you’ve helped others recently.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Think beyond just formal roles — consider advice, support, sharing resources, or even uplifting someone’s mood.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Service Innovation Strategy</a:t>
            </a:r>
            <a:endParaRPr b="1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083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Innovation isn’t always good</a:t>
            </a:r>
            <a:r>
              <a:rPr lang="en" sz="1400">
                <a:solidFill>
                  <a:schemeClr val="dk1"/>
                </a:solidFill>
              </a:rPr>
              <a:t> — intent matters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Even helpful tools can cause harm without the right strategy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4 guiding questions for ethical innovation: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Should we? – Is this the right thing to do?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Can we? – Do we have the ability to do it well?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May we? – Is it allowed, legal, and respectful of others?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Will we? – Are we truly committed, and is this the right time?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Goal:</a:t>
            </a:r>
            <a:r>
              <a:rPr lang="en" sz="1400">
                <a:solidFill>
                  <a:schemeClr val="dk1"/>
                </a:solidFill>
              </a:rPr>
              <a:t> Design innovations that benefit people and reduce harm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Service professionals must think beyond “can we build it?” to “should we?”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Role of AI and Tech in Service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Service has evolved: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Face-to-face → Digitally mediated → AI-assisted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AI tools amplify service,</a:t>
            </a:r>
            <a:r>
              <a:rPr lang="en" sz="1400">
                <a:solidFill>
                  <a:schemeClr val="dk1"/>
                </a:solidFill>
              </a:rPr>
              <a:t> but also change how it's delivered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Chatbots, recommendation engines, virtual agents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Digital service is the new norm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People expect 24/7 access, personalization, and speed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Technology is now part of the service team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Challenge:</a:t>
            </a:r>
            <a:r>
              <a:rPr lang="en" sz="1400">
                <a:solidFill>
                  <a:schemeClr val="dk1"/>
                </a:solidFill>
              </a:rPr>
              <a:t> Keep tech human-centered, not just efficient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91" name="Google Shape;91;p18" title="Screenshot 2025-04-18 at 11.59.1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209" y="1152475"/>
            <a:ext cx="2798891" cy="308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Service Practice &amp; Research</a:t>
            </a:r>
            <a:endParaRPr b="1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017725"/>
            <a:ext cx="8520600" cy="3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Practice</a:t>
            </a:r>
            <a:r>
              <a:rPr lang="en" sz="1400">
                <a:solidFill>
                  <a:schemeClr val="dk1"/>
                </a:solidFill>
              </a:rPr>
              <a:t> = Applying knowledge to create real-world results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Used by businesses, governments, and nonprofits to deliver value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Research</a:t>
            </a:r>
            <a:r>
              <a:rPr lang="en" sz="1400">
                <a:solidFill>
                  <a:schemeClr val="dk1"/>
                </a:solidFill>
              </a:rPr>
              <a:t> = Generating new knowledge and improving what exists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Explores service delivery, customer experience, tech, and more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Guides decisions with data, not just assumptions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Together, research informs better practice — and practice inspires new research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💬 </a:t>
            </a:r>
            <a:r>
              <a:rPr b="1" lang="en" sz="1400">
                <a:solidFill>
                  <a:schemeClr val="dk1"/>
                </a:solidFill>
              </a:rPr>
              <a:t>Reflection Prompt</a:t>
            </a:r>
            <a:r>
              <a:rPr lang="en" sz="1400">
                <a:solidFill>
                  <a:schemeClr val="dk1"/>
                </a:solidFill>
              </a:rPr>
              <a:t>: Explore the Journal of Service Research and pick one article that sparks your curiosity: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https://journals.sagepub.com/doi/10.1177/10946705241311210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Service Education &amp; Service Science</a:t>
            </a:r>
            <a:endParaRPr b="1"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Education</a:t>
            </a:r>
            <a:r>
              <a:rPr lang="en" sz="1400">
                <a:solidFill>
                  <a:schemeClr val="dk1"/>
                </a:solidFill>
              </a:rPr>
              <a:t> = Our tool for spreading service knowledge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Prepares future leaders across business, engineering, health, and policy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Teaches collaboration, ethics, systems thinking, and innovation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Service Science</a:t>
            </a:r>
            <a:r>
              <a:rPr lang="en" sz="1400">
                <a:solidFill>
                  <a:schemeClr val="dk1"/>
                </a:solidFill>
              </a:rPr>
              <a:t> = The study of how service systems evolve and interact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Includes people, tech, orgs, and value exchange in dynamic systems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SSME-DAPP</a:t>
            </a:r>
            <a:r>
              <a:rPr lang="en" sz="1400">
                <a:solidFill>
                  <a:schemeClr val="dk1"/>
                </a:solidFill>
              </a:rPr>
              <a:t>: A cross-disciplinary approach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→ Science, Mgmt, Eng., Design, Arts, Public Policy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S-D Logic &amp; Architecture</a:t>
            </a:r>
            <a:endParaRPr b="1"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5600">
                <a:solidFill>
                  <a:schemeClr val="dk1"/>
                </a:solidFill>
              </a:rPr>
              <a:t>Service-Dominant Logic (S-D Logic)</a:t>
            </a:r>
            <a:endParaRPr b="1"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→ Value is co-created, not just delivered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→ Customers, providers, and partners all contribute to the outcome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5600">
                <a:solidFill>
                  <a:schemeClr val="dk1"/>
                </a:solidFill>
              </a:rPr>
              <a:t>S-D Architecture</a:t>
            </a:r>
            <a:endParaRPr b="1"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→ A framework to design organizations for adaptability, value exchange, and continuous innovation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→ Supports collaboration across people, platforms, and ecosystems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💡 Optional Resource: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5600">
                <a:solidFill>
                  <a:schemeClr val="dk1"/>
                </a:solidFill>
              </a:rPr>
              <a:t>SDA Certification Course</a:t>
            </a:r>
            <a:r>
              <a:rPr lang="en" sz="5600">
                <a:solidFill>
                  <a:schemeClr val="dk1"/>
                </a:solidFill>
              </a:rPr>
              <a:t> Link for deeper learning: </a:t>
            </a:r>
            <a:r>
              <a:rPr lang="en" sz="5600" u="sng">
                <a:solidFill>
                  <a:schemeClr val="hlink"/>
                </a:solidFill>
                <a:hlinkClick r:id="rId3"/>
              </a:rPr>
              <a:t>https://www.ifsd.hamburg/CERTIFICATE-SDA-PROFESSIONAL-ONE/</a:t>
            </a:r>
            <a:r>
              <a:rPr lang="en" sz="5600">
                <a:solidFill>
                  <a:schemeClr val="dk1"/>
                </a:solidFill>
              </a:rPr>
              <a:t> 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